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64" r:id="rId3"/>
    <p:sldId id="260" r:id="rId4"/>
    <p:sldId id="257" r:id="rId5"/>
    <p:sldId id="263" r:id="rId6"/>
    <p:sldId id="262" r:id="rId7"/>
    <p:sldId id="265" r:id="rId8"/>
    <p:sldId id="266" r:id="rId9"/>
    <p:sldId id="268" r:id="rId10"/>
    <p:sldId id="267" r:id="rId11"/>
    <p:sldId id="269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14" autoAdjust="0"/>
    <p:restoredTop sz="94660"/>
  </p:normalViewPr>
  <p:slideViewPr>
    <p:cSldViewPr>
      <p:cViewPr>
        <p:scale>
          <a:sx n="40" d="100"/>
          <a:sy n="40" d="100"/>
        </p:scale>
        <p:origin x="-1392" y="-7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CDA4E082-867C-49A0-9616-83BAED2D2598}" type="datetimeFigureOut">
              <a:rPr lang="en-US" smtClean="0"/>
              <a:pPr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86876D2-80E8-460D-9680-7C544842B17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ana-moraru.com/" TargetMode="External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jenniferboudewynart.ca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janet_echelman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www.ted.com/talks/john_maeda_how_art_technology_and_design_inform_creative_leader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5536" y="44624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en-CA" sz="3200" dirty="0" smtClean="0">
                <a:solidFill>
                  <a:schemeClr val="accent3">
                    <a:lumMod val="50000"/>
                  </a:schemeClr>
                </a:solidFill>
              </a:rPr>
              <a:t>Creativity and Aesthetics Symposium </a:t>
            </a:r>
            <a:endParaRPr lang="en-US" sz="3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5364088" y="5949280"/>
            <a:ext cx="4248472" cy="908720"/>
          </a:xfrm>
          <a:prstGeom prst="rect">
            <a:avLst/>
          </a:prstGeom>
        </p:spPr>
        <p:txBody>
          <a:bodyPr vert="horz">
            <a:normAutofit fontScale="92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en-CA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Oana </a:t>
            </a:r>
            <a:r>
              <a:rPr kumimoji="0" lang="en-CA" sz="28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Moraru</a:t>
            </a:r>
            <a:r>
              <a:rPr lang="en-CA" sz="2800" b="1" dirty="0" smtClean="0"/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lang="en-CA" sz="2800" b="1" dirty="0" smtClean="0"/>
              <a:t>Jennifer </a:t>
            </a:r>
            <a:r>
              <a:rPr lang="en-CA" sz="2800" b="1" dirty="0" err="1" smtClean="0"/>
              <a:t>Boudewyn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3501008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5400" b="1" dirty="0" smtClean="0">
                <a:ln w="18000">
                  <a:solidFill>
                    <a:schemeClr val="accent3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Literary Landscapes</a:t>
            </a:r>
            <a:endParaRPr lang="en-US" sz="5400" b="1" dirty="0" smtClean="0">
              <a:ln w="18000">
                <a:solidFill>
                  <a:schemeClr val="accent3">
                    <a:lumMod val="75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  <a:p>
            <a:endParaRPr lang="en-US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274519" y="4265712"/>
            <a:ext cx="705193" cy="1899592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CA" sz="2800" spc="-300" dirty="0" err="1" smtClean="0">
                <a:ln w="18000">
                  <a:solidFill>
                    <a:schemeClr val="accent3">
                      <a:lumMod val="75000"/>
                    </a:schemeClr>
                  </a:solidFill>
                  <a:prstDash val="solid"/>
                  <a:miter lim="800000"/>
                </a:ln>
              </a:rPr>
              <a:t>ive</a:t>
            </a:r>
            <a:endParaRPr lang="en-US" sz="11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23728" y="980728"/>
            <a:ext cx="705193" cy="3024336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CA" sz="2800" spc="-300" dirty="0" err="1" smtClean="0">
                <a:ln w="18000">
                  <a:solidFill>
                    <a:schemeClr val="accent3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imagin</a:t>
            </a:r>
            <a:endParaRPr lang="en-US" sz="11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732240" y="1412776"/>
            <a:ext cx="705193" cy="2880320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CA" sz="2800" spc="-300" dirty="0" err="1" smtClean="0">
                <a:ln w="18000">
                  <a:solidFill>
                    <a:schemeClr val="accent3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creat</a:t>
            </a:r>
            <a:endParaRPr lang="en-US" sz="11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283968" y="4077072"/>
            <a:ext cx="705193" cy="1296144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CA" sz="2800" spc="-300" dirty="0" err="1" smtClean="0">
                <a:ln w="18000">
                  <a:solidFill>
                    <a:schemeClr val="accent3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rt</a:t>
            </a:r>
            <a:endParaRPr lang="en-US" sz="11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436096" y="4005064"/>
            <a:ext cx="705193" cy="2376264"/>
          </a:xfrm>
          <a:prstGeom prst="rect">
            <a:avLst/>
          </a:prstGeom>
          <a:noFill/>
        </p:spPr>
        <p:txBody>
          <a:bodyPr vert="wordArtVert" wrap="square" rtlCol="0">
            <a:spAutoFit/>
          </a:bodyPr>
          <a:lstStyle/>
          <a:p>
            <a:r>
              <a:rPr lang="en-CA" sz="2800" spc="-300" dirty="0" smtClean="0">
                <a:ln w="18000">
                  <a:solidFill>
                    <a:schemeClr val="accent3">
                      <a:lumMod val="75000"/>
                    </a:schemeClr>
                  </a:solidFill>
                  <a:prstDash val="solid"/>
                  <a:miter lim="800000"/>
                </a:ln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mile</a:t>
            </a:r>
            <a:endParaRPr lang="en-US" sz="11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155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155" decel="100000"/>
                                        <p:tgtEl>
                                          <p:spTgt spid="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15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155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9" grpId="0"/>
      <p:bldP spid="10" grpId="0"/>
      <p:bldP spid="11" grpId="0"/>
      <p:bldP spid="12" grpId="0"/>
      <p:bldP spid="1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056" y="2276872"/>
            <a:ext cx="8172400" cy="3240360"/>
          </a:xfrm>
        </p:spPr>
        <p:txBody>
          <a:bodyPr>
            <a:normAutofit/>
          </a:bodyPr>
          <a:lstStyle/>
          <a:p>
            <a:r>
              <a:rPr lang="en-US" dirty="0" smtClean="0"/>
              <a:t>Play with </a:t>
            </a:r>
          </a:p>
          <a:p>
            <a:pPr lvl="1"/>
            <a:r>
              <a:rPr lang="en-US" dirty="0" smtClean="0"/>
              <a:t>Paint (watercolor/acrylic)</a:t>
            </a:r>
          </a:p>
          <a:p>
            <a:pPr lvl="1"/>
            <a:r>
              <a:rPr lang="en-US" dirty="0" smtClean="0"/>
              <a:t>Markers </a:t>
            </a:r>
          </a:p>
          <a:p>
            <a:pPr lvl="1"/>
            <a:r>
              <a:rPr lang="en-US" dirty="0" smtClean="0"/>
              <a:t>Coloured  pencils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Now you can draw </a:t>
            </a:r>
            <a:r>
              <a:rPr lang="en-US" b="1" dirty="0" smtClean="0">
                <a:solidFill>
                  <a:srgbClr val="FF0000"/>
                </a:solidFill>
              </a:rPr>
              <a:t>attention</a:t>
            </a:r>
            <a:r>
              <a:rPr lang="en-US" dirty="0" smtClean="0"/>
              <a:t> to, or even hide certain letters or words</a:t>
            </a:r>
          </a:p>
          <a:p>
            <a:pPr lvl="1">
              <a:buNone/>
            </a:pPr>
            <a:endParaRPr lang="en-CA" sz="2800" dirty="0" smtClean="0"/>
          </a:p>
          <a:p>
            <a:pPr lvl="1">
              <a:buNone/>
            </a:pPr>
            <a:endParaRPr lang="en-US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548680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Take it Further!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3554" name="Picture 2" descr="C:\Documents and Settings\Oana\Local Settings\Temporary Internet Files\Content.IE5\M5HKTJ5C\MC90044128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2708920"/>
            <a:ext cx="2304256" cy="2304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20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484784"/>
            <a:ext cx="8172400" cy="4896544"/>
          </a:xfrm>
        </p:spPr>
        <p:txBody>
          <a:bodyPr>
            <a:normAutofit/>
          </a:bodyPr>
          <a:lstStyle/>
          <a:p>
            <a:pPr lvl="0"/>
            <a:r>
              <a:rPr lang="en-CA" dirty="0" smtClean="0"/>
              <a:t>How could you apply this activity in your own teaching? </a:t>
            </a:r>
          </a:p>
          <a:p>
            <a:pPr lvl="0">
              <a:buNone/>
            </a:pPr>
            <a:endParaRPr lang="en-US" sz="3200" dirty="0" smtClean="0"/>
          </a:p>
          <a:p>
            <a:pPr lvl="0"/>
            <a:r>
              <a:rPr lang="en-CA" dirty="0" smtClean="0"/>
              <a:t>Are there areas within this project that you might change  in order to accommodate your students’ needs?</a:t>
            </a:r>
          </a:p>
          <a:p>
            <a:pPr lvl="0">
              <a:buNone/>
            </a:pPr>
            <a:endParaRPr lang="en-US" sz="3200" dirty="0" smtClean="0"/>
          </a:p>
          <a:p>
            <a:pPr lvl="0"/>
            <a:r>
              <a:rPr lang="en-US" i="1" dirty="0" smtClean="0"/>
              <a:t>*Note* that for </a:t>
            </a:r>
            <a:r>
              <a:rPr lang="en-CA" i="1" dirty="0" smtClean="0"/>
              <a:t>younger grades you might have to provide students with the letters and words already cut up</a:t>
            </a:r>
            <a:endParaRPr lang="en-US" i="1" dirty="0" smtClean="0"/>
          </a:p>
          <a:p>
            <a:pPr lvl="1">
              <a:buNone/>
            </a:pPr>
            <a:endParaRPr lang="en-CA" sz="2800" dirty="0" smtClean="0"/>
          </a:p>
          <a:p>
            <a:pPr lvl="1">
              <a:buNone/>
            </a:pPr>
            <a:endParaRPr lang="en-US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548680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Take Away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0" y="692696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44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HAVE FUN!</a:t>
            </a:r>
            <a:endParaRPr kumimoji="0" lang="en-US" sz="44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5" name="Picture 1" descr="C:\Documents and Settings\Oana\Local Settings\Temporary Internet Files\Content.IE5\M5HKTJ5C\MC90023243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564904"/>
            <a:ext cx="2638425" cy="1897062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4361036"/>
            <a:ext cx="78123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600" dirty="0" smtClean="0">
                <a:hlinkClick r:id="rId3"/>
              </a:rPr>
              <a:t>www.oana-moraru.com</a:t>
            </a:r>
            <a:endParaRPr lang="en-CA" sz="3600" dirty="0" smtClean="0"/>
          </a:p>
          <a:p>
            <a:r>
              <a:rPr lang="en-CA" sz="3600" dirty="0" smtClean="0">
                <a:hlinkClick r:id="rId4"/>
              </a:rPr>
              <a:t>www.jenniferboudewynart.ca</a:t>
            </a:r>
            <a:r>
              <a:rPr lang="en-CA" sz="3600" dirty="0" smtClean="0"/>
              <a:t>	</a:t>
            </a:r>
          </a:p>
          <a:p>
            <a:r>
              <a:rPr lang="en-CA" sz="3600" dirty="0" smtClean="0"/>
              <a:t>www.jennybcreative.blogspot.com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95536" y="476672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Inspires</a:t>
            </a:r>
            <a:r>
              <a:rPr kumimoji="0" lang="en-CA" sz="3200" b="1" i="0" u="none" strike="noStrike" kern="1200" cap="none" spc="0" normalizeH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YOU?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1700808"/>
            <a:ext cx="7776864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</a:rPr>
              <a:t>“Imagination is the source of every form of human achievement. And it's the one thing that I believe we are systematically jeopardizing in the way we educate our children and ourselves.”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ea typeface="Times New Roman" pitchFamily="18" charset="0"/>
                <a:cs typeface="Times New Roman" pitchFamily="18" charset="0"/>
              </a:rPr>
              <a:t>Sir Ken Robinson</a:t>
            </a:r>
            <a:endParaRPr lang="en-US" sz="24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95536" y="476672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Inspires</a:t>
            </a:r>
            <a:r>
              <a:rPr kumimoji="0" lang="en-CA" sz="3200" b="1" i="0" u="none" strike="noStrike" kern="1200" cap="none" spc="0" normalizeH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YOU?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132856"/>
            <a:ext cx="777686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“Creativity now is as important as literacy, and we should treat it with the same status.”</a:t>
            </a:r>
            <a:r>
              <a:rPr lang="en-US" sz="3600" dirty="0" smtClean="0">
                <a:solidFill>
                  <a:srgbClr val="222222"/>
                </a:solidFill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ea typeface="Times New Roman" pitchFamily="18" charset="0"/>
                <a:cs typeface="Times New Roman" pitchFamily="18" charset="0"/>
              </a:rPr>
              <a:t>Sir Ken Robinson</a:t>
            </a:r>
            <a:endParaRPr lang="en-US" sz="2400" dirty="0" smtClean="0"/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104456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CA" dirty="0" smtClean="0"/>
              <a:t>Find inspiration from the world around you</a:t>
            </a:r>
          </a:p>
          <a:p>
            <a:pPr>
              <a:lnSpc>
                <a:spcPct val="170000"/>
              </a:lnSpc>
            </a:pPr>
            <a:r>
              <a:rPr lang="en-CA" dirty="0" smtClean="0"/>
              <a:t>Challenge yourself</a:t>
            </a:r>
          </a:p>
          <a:p>
            <a:pPr>
              <a:lnSpc>
                <a:spcPct val="170000"/>
              </a:lnSpc>
            </a:pPr>
            <a:r>
              <a:rPr lang="en-CA" dirty="0" smtClean="0"/>
              <a:t>Try something new</a:t>
            </a:r>
          </a:p>
          <a:p>
            <a:pPr>
              <a:lnSpc>
                <a:spcPct val="170000"/>
              </a:lnSpc>
            </a:pPr>
            <a:r>
              <a:rPr lang="en-CA" dirty="0" smtClean="0"/>
              <a:t>Greet obstacles with a smile</a:t>
            </a:r>
          </a:p>
          <a:p>
            <a:pPr>
              <a:lnSpc>
                <a:spcPct val="170000"/>
              </a:lnSpc>
            </a:pPr>
            <a:r>
              <a:rPr lang="en-CA" dirty="0" smtClean="0"/>
              <a:t>... This artist did!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620688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Inspire</a:t>
            </a:r>
            <a:r>
              <a:rPr kumimoji="0" lang="en-CA" sz="3200" b="1" i="0" u="none" strike="noStrike" kern="1200" cap="none" spc="0" normalizeH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Yourself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172" name="Picture 4" descr="http://patricktapefleming.files.wordpress.com/2012/09/inspiring-11.jpg"/>
          <p:cNvPicPr>
            <a:picLocks noChangeAspect="1" noChangeArrowheads="1"/>
          </p:cNvPicPr>
          <p:nvPr/>
        </p:nvPicPr>
        <p:blipFill>
          <a:blip r:embed="rId2" cstate="print"/>
          <a:srcRect b="11905"/>
          <a:stretch>
            <a:fillRect/>
          </a:stretch>
        </p:blipFill>
        <p:spPr bwMode="auto">
          <a:xfrm>
            <a:off x="5724416" y="2996952"/>
            <a:ext cx="2231960" cy="29523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upload.wikimedia.org/wikipedia/commons/1/16/Janet_Echelman_With_Sculpture_Prototyp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1725112"/>
            <a:ext cx="3816423" cy="3864128"/>
          </a:xfrm>
          <a:prstGeom prst="rect">
            <a:avLst/>
          </a:prstGeom>
          <a:noFill/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733256"/>
            <a:ext cx="8229600" cy="648072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hlinkClick r:id="rId3"/>
              </a:rPr>
              <a:t>http://www.ted.com/talks/janet_echelman.html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764704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Janet </a:t>
            </a:r>
            <a:r>
              <a:rPr kumimoji="0" lang="en-CA" sz="3200" b="1" i="0" u="none" strike="noStrike" kern="1200" cap="none" spc="0" normalizeH="0" baseline="0" noProof="0" dirty="0" err="1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Echelman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556792"/>
            <a:ext cx="8676456" cy="5301208"/>
          </a:xfrm>
        </p:spPr>
        <p:txBody>
          <a:bodyPr>
            <a:normAutofit fontScale="92500"/>
          </a:bodyPr>
          <a:lstStyle/>
          <a:p>
            <a:r>
              <a:rPr lang="en-CA" dirty="0" smtClean="0"/>
              <a:t>Pick a theme</a:t>
            </a:r>
          </a:p>
          <a:p>
            <a:r>
              <a:rPr lang="en-CA" dirty="0" smtClean="0"/>
              <a:t>Look for words that inspire and describe you</a:t>
            </a:r>
          </a:p>
          <a:p>
            <a:r>
              <a:rPr lang="en-CA" dirty="0" smtClean="0"/>
              <a:t>Choose  your </a:t>
            </a:r>
            <a:r>
              <a:rPr lang="en-CA" dirty="0" err="1" smtClean="0"/>
              <a:t>bristol</a:t>
            </a:r>
            <a:r>
              <a:rPr lang="en-CA" dirty="0" smtClean="0"/>
              <a:t> board</a:t>
            </a:r>
          </a:p>
          <a:p>
            <a:r>
              <a:rPr lang="en-CA" dirty="0" smtClean="0"/>
              <a:t>Find words in magazines/newspapers</a:t>
            </a:r>
          </a:p>
          <a:p>
            <a:r>
              <a:rPr lang="en-CA" dirty="0" smtClean="0"/>
              <a:t>Write your own</a:t>
            </a:r>
          </a:p>
          <a:p>
            <a:r>
              <a:rPr lang="en-CA" dirty="0" smtClean="0"/>
              <a:t>Use letters and words in </a:t>
            </a:r>
            <a:r>
              <a:rPr lang="en-CA" dirty="0" smtClean="0">
                <a:latin typeface="Bernard MT Condensed" pitchFamily="18" charset="0"/>
              </a:rPr>
              <a:t>different fonts</a:t>
            </a:r>
            <a:endParaRPr lang="en-CA" dirty="0" smtClean="0"/>
          </a:p>
          <a:p>
            <a:r>
              <a:rPr lang="en-CA" dirty="0" smtClean="0"/>
              <a:t>You must include in your landscape:</a:t>
            </a:r>
            <a:endParaRPr lang="en-US" sz="3200" dirty="0" smtClean="0"/>
          </a:p>
          <a:p>
            <a:pPr lvl="1"/>
            <a:r>
              <a:rPr lang="en-CA" dirty="0" smtClean="0"/>
              <a:t>Horizon line</a:t>
            </a:r>
            <a:endParaRPr lang="en-US" sz="2800" dirty="0" smtClean="0"/>
          </a:p>
          <a:p>
            <a:pPr lvl="1"/>
            <a:r>
              <a:rPr lang="en-CA" dirty="0" smtClean="0"/>
              <a:t>Distinguishing element of nature</a:t>
            </a:r>
            <a:endParaRPr lang="en-US" sz="2800" dirty="0" smtClean="0"/>
          </a:p>
          <a:p>
            <a:pPr lvl="1"/>
            <a:r>
              <a:rPr lang="en-CA" dirty="0" smtClean="0"/>
              <a:t>Focal point – foreground</a:t>
            </a:r>
          </a:p>
          <a:p>
            <a:r>
              <a:rPr lang="en-CA" dirty="0" smtClean="0"/>
              <a:t>Draw a basic landscape – cover the lines with words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620688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You CREATE!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C:\Documents and Settings\Oana\Local Settings\Temporary Internet Files\Content.IE5\R667CZE7\MC90043907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3053596">
            <a:off x="7272699" y="418722"/>
            <a:ext cx="1909708" cy="8169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8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196752"/>
            <a:ext cx="8676456" cy="5517232"/>
          </a:xfrm>
        </p:spPr>
        <p:txBody>
          <a:bodyPr>
            <a:normAutofit lnSpcReduction="10000"/>
          </a:bodyPr>
          <a:lstStyle/>
          <a:p>
            <a:pPr lvl="0"/>
            <a:r>
              <a:rPr lang="en-CA" dirty="0" smtClean="0"/>
              <a:t>Language:</a:t>
            </a:r>
          </a:p>
          <a:p>
            <a:pPr lvl="1"/>
            <a:r>
              <a:rPr lang="en-CA" dirty="0" smtClean="0"/>
              <a:t>Correct use  of words and spelling</a:t>
            </a:r>
          </a:p>
          <a:p>
            <a:pPr lvl="1"/>
            <a:r>
              <a:rPr lang="en-CA" dirty="0" smtClean="0"/>
              <a:t>This could be done in any language!</a:t>
            </a:r>
          </a:p>
          <a:p>
            <a:pPr lvl="1"/>
            <a:r>
              <a:rPr lang="en-CA" dirty="0" smtClean="0"/>
              <a:t>Oral/written description and reflection of work</a:t>
            </a:r>
          </a:p>
          <a:p>
            <a:pPr lvl="0"/>
            <a:r>
              <a:rPr lang="en-CA" dirty="0" smtClean="0"/>
              <a:t>Science:</a:t>
            </a:r>
            <a:endParaRPr lang="en-US" sz="3200" dirty="0" smtClean="0"/>
          </a:p>
          <a:p>
            <a:pPr lvl="1"/>
            <a:r>
              <a:rPr lang="en-CA" dirty="0" smtClean="0"/>
              <a:t>Elements of nature</a:t>
            </a:r>
            <a:endParaRPr lang="en-US" sz="2800" dirty="0" smtClean="0"/>
          </a:p>
          <a:p>
            <a:pPr lvl="0"/>
            <a:r>
              <a:rPr lang="en-CA" dirty="0" smtClean="0"/>
              <a:t>Critical Thinking:</a:t>
            </a:r>
          </a:p>
          <a:p>
            <a:pPr lvl="1"/>
            <a:r>
              <a:rPr lang="en-CA" dirty="0" smtClean="0"/>
              <a:t>Students would have to explain why they chose certain words</a:t>
            </a:r>
            <a:endParaRPr lang="en-US" dirty="0" smtClean="0"/>
          </a:p>
          <a:p>
            <a:pPr lvl="0"/>
            <a:r>
              <a:rPr lang="en-CA" dirty="0" smtClean="0"/>
              <a:t>Math:</a:t>
            </a:r>
            <a:endParaRPr lang="en-US" sz="3200" dirty="0" smtClean="0"/>
          </a:p>
          <a:p>
            <a:pPr lvl="1"/>
            <a:r>
              <a:rPr lang="en-CA" dirty="0" smtClean="0"/>
              <a:t>Word groupings</a:t>
            </a:r>
            <a:endParaRPr lang="en-US" sz="2800" dirty="0" smtClean="0"/>
          </a:p>
          <a:p>
            <a:pPr lvl="1"/>
            <a:r>
              <a:rPr lang="en-CA" dirty="0" smtClean="0"/>
              <a:t>Numbers</a:t>
            </a:r>
            <a:endParaRPr lang="en-US" sz="2800" dirty="0" smtClean="0"/>
          </a:p>
          <a:p>
            <a:pPr lvl="1"/>
            <a:r>
              <a:rPr lang="en-CA" dirty="0" smtClean="0"/>
              <a:t>Number of times a word is used </a:t>
            </a:r>
          </a:p>
          <a:p>
            <a:pPr lvl="1">
              <a:buNone/>
            </a:pPr>
            <a:endParaRPr lang="en-CA" sz="2800" dirty="0" smtClean="0"/>
          </a:p>
          <a:p>
            <a:pPr lvl="1">
              <a:buNone/>
            </a:pPr>
            <a:endParaRPr lang="en-US" sz="2800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404664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Curriculum Connections!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054" name="Picture 6" descr="C:\Documents and Settings\Oana\Local Settings\Temporary Internet Files\Content.IE5\R667CZE7\MC90044209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5229200"/>
            <a:ext cx="2104880" cy="12961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395536" y="476672"/>
            <a:ext cx="8229600" cy="936104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What Inspires</a:t>
            </a:r>
            <a:r>
              <a:rPr kumimoji="0" lang="en-CA" sz="3200" b="1" i="0" u="none" strike="noStrike" kern="1200" cap="none" spc="0" normalizeH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YOU?</a:t>
            </a: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1560" y="2132856"/>
            <a:ext cx="777686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chemeClr val="accent3">
                    <a:lumMod val="75000"/>
                  </a:schemeClr>
                </a:solidFill>
              </a:rPr>
              <a:t>“Education is what remains after one has forgotten what one has learned in school.”</a:t>
            </a:r>
            <a:r>
              <a:rPr lang="en-US" sz="3600" dirty="0" smtClean="0">
                <a:solidFill>
                  <a:schemeClr val="accent3">
                    <a:lumMod val="75000"/>
                  </a:schemeClr>
                </a:solidFill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dirty="0" smtClean="0">
              <a:ea typeface="Times New Roman" pitchFamily="18" charset="0"/>
              <a:cs typeface="Times New Roman" pitchFamily="18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ea typeface="Times New Roman" pitchFamily="18" charset="0"/>
                <a:cs typeface="Times New Roman" pitchFamily="18" charset="0"/>
              </a:rPr>
              <a:t>Albert Einstein</a:t>
            </a:r>
            <a:endParaRPr lang="en-US" sz="2400" dirty="0" smtClean="0"/>
          </a:p>
          <a:p>
            <a:endParaRPr lang="en-US" sz="3200" dirty="0"/>
          </a:p>
        </p:txBody>
      </p:sp>
      <p:pic>
        <p:nvPicPr>
          <p:cNvPr id="24579" name="Picture 3" descr="C:\Documents and Settings\Oana\Local Settings\Temporary Internet Files\Content.IE5\SJJAHSIW\MC900300119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0213" y="4408488"/>
            <a:ext cx="1406525" cy="18208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5733256"/>
            <a:ext cx="8229600" cy="64807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en-US" dirty="0" smtClean="0">
                <a:hlinkClick r:id="rId2"/>
              </a:rPr>
              <a:t>http://www.ted.com/talks/john_maeda_how_art_technology_and_design_inform_creative_leaders.html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95536" y="764704"/>
            <a:ext cx="8229600" cy="2088232"/>
          </a:xfrm>
          <a:prstGeom prst="rect">
            <a:avLst/>
          </a:prstGeom>
        </p:spPr>
        <p:txBody>
          <a:bodyPr vert="horz" anchor="ctr">
            <a:normAutofit fontScale="97500"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algn="ctr">
              <a:spcBef>
                <a:spcPct val="0"/>
              </a:spcBef>
              <a:defRPr/>
            </a:pPr>
            <a:r>
              <a:rPr kumimoji="0" lang="en-CA" sz="3200" b="1" i="0" u="none" strike="noStrike" kern="1200" cap="none" spc="0" normalizeH="0" baseline="0" noProof="0" dirty="0" smtClean="0">
                <a:ln w="6350">
                  <a:noFill/>
                </a:ln>
                <a:solidFill>
                  <a:schemeClr val="accent3">
                    <a:lumMod val="5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John Maeda </a:t>
            </a:r>
          </a:p>
          <a:p>
            <a:pPr algn="ctr">
              <a:spcBef>
                <a:spcPct val="0"/>
              </a:spcBef>
              <a:defRPr/>
            </a:pPr>
            <a:endParaRPr lang="en-US" sz="3200" dirty="0" smtClean="0">
              <a:solidFill>
                <a:srgbClr val="00B0F0"/>
              </a:solidFill>
            </a:endParaRPr>
          </a:p>
          <a:p>
            <a:pPr algn="ctr">
              <a:spcBef>
                <a:spcPct val="0"/>
              </a:spcBef>
              <a:defRPr/>
            </a:pPr>
            <a:r>
              <a:rPr lang="en-US" sz="3200" b="1" dirty="0" smtClean="0">
                <a:solidFill>
                  <a:schemeClr val="accent3">
                    <a:lumMod val="75000"/>
                  </a:schemeClr>
                </a:solidFill>
              </a:rPr>
              <a:t>“How art, technology and design inform creative leaders”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 w="6350">
                <a:noFill/>
              </a:ln>
              <a:solidFill>
                <a:schemeClr val="accent3">
                  <a:lumMod val="50000"/>
                </a:schemeClr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4098" name="Picture 2" descr="http://images.ted.com/images/ted/30b1f70dfe48e086efa2979ad4d8266aafc0a2e5_254x19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1036" y="2745207"/>
            <a:ext cx="3719156" cy="27966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4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Custom 1">
      <a:dk1>
        <a:sysClr val="windowText" lastClr="000000"/>
      </a:dk1>
      <a:lt1>
        <a:srgbClr val="FFFFFF"/>
      </a:lt1>
      <a:dk2>
        <a:srgbClr val="75005F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469</TotalTime>
  <Words>348</Words>
  <Application>Microsoft Office PowerPoint</Application>
  <PresentationFormat>On-screen Show (4:3)</PresentationFormat>
  <Paragraphs>75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Apex</vt:lpstr>
      <vt:lpstr>Creativity and Aesthetics Symposium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Creativity and Aesthetics Symposium 2012</dc:title>
  <dc:creator>Oana</dc:creator>
  <cp:lastModifiedBy>User</cp:lastModifiedBy>
  <cp:revision>23</cp:revision>
  <dcterms:created xsi:type="dcterms:W3CDTF">2012-10-23T11:46:20Z</dcterms:created>
  <dcterms:modified xsi:type="dcterms:W3CDTF">2012-10-29T21:56:33Z</dcterms:modified>
</cp:coreProperties>
</file>