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5" r:id="rId3"/>
    <p:sldId id="300" r:id="rId4"/>
    <p:sldId id="301" r:id="rId5"/>
    <p:sldId id="269" r:id="rId6"/>
    <p:sldId id="272" r:id="rId7"/>
    <p:sldId id="274" r:id="rId8"/>
    <p:sldId id="275" r:id="rId9"/>
    <p:sldId id="278" r:id="rId10"/>
    <p:sldId id="277" r:id="rId11"/>
    <p:sldId id="276" r:id="rId12"/>
    <p:sldId id="286" r:id="rId13"/>
    <p:sldId id="290" r:id="rId14"/>
    <p:sldId id="294" r:id="rId15"/>
    <p:sldId id="292" r:id="rId16"/>
    <p:sldId id="291" r:id="rId17"/>
    <p:sldId id="304" r:id="rId18"/>
    <p:sldId id="296" r:id="rId19"/>
    <p:sldId id="266" r:id="rId20"/>
    <p:sldId id="297" r:id="rId21"/>
    <p:sldId id="302" r:id="rId22"/>
    <p:sldId id="306" r:id="rId23"/>
    <p:sldId id="270" r:id="rId24"/>
    <p:sldId id="262" r:id="rId25"/>
    <p:sldId id="263" r:id="rId26"/>
    <p:sldId id="305" r:id="rId27"/>
    <p:sldId id="259" r:id="rId28"/>
    <p:sldId id="282" r:id="rId29"/>
    <p:sldId id="307" r:id="rId30"/>
    <p:sldId id="303" r:id="rId31"/>
    <p:sldId id="299" r:id="rId32"/>
    <p:sldId id="27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989" autoAdjust="0"/>
  </p:normalViewPr>
  <p:slideViewPr>
    <p:cSldViewPr snapToGrid="0" snapToObjects="1">
      <p:cViewPr varScale="1">
        <p:scale>
          <a:sx n="52" d="100"/>
          <a:sy n="52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A8C27-44C0-DC43-B838-AD3B6D5C4CEB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BF69A-1618-164A-A872-FB93DE9DD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6F127-350F-0148-9B30-075BF30105B6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1F72C-A9B3-5140-A49E-E2F6A25C6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we-pA6TaZk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rhythms.wordpress.com/2011/06/14/ted-talks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http://www.youtube.com/watch?v=Pwe-pA6TaZk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Curriculum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 and gesture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http://socialrhythms.wordpress.com/2011/06/14/ted-talks/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F72C-A9B3-5140-A49E-E2F6A25C65C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3657-054F-1C40-ADE0-7FE052FC99DC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81B5-7311-914E-87FB-2C4D01077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3657-054F-1C40-ADE0-7FE052FC99DC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81B5-7311-914E-87FB-2C4D01077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3657-054F-1C40-ADE0-7FE052FC99DC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81B5-7311-914E-87FB-2C4D01077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3657-054F-1C40-ADE0-7FE052FC99DC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81B5-7311-914E-87FB-2C4D01077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3657-054F-1C40-ADE0-7FE052FC99DC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81B5-7311-914E-87FB-2C4D01077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3657-054F-1C40-ADE0-7FE052FC99DC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81B5-7311-914E-87FB-2C4D01077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3657-054F-1C40-ADE0-7FE052FC99DC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81B5-7311-914E-87FB-2C4D01077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3657-054F-1C40-ADE0-7FE052FC99DC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81B5-7311-914E-87FB-2C4D01077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3657-054F-1C40-ADE0-7FE052FC99DC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81B5-7311-914E-87FB-2C4D01077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3657-054F-1C40-ADE0-7FE052FC99DC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81B5-7311-914E-87FB-2C4D01077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3657-054F-1C40-ADE0-7FE052FC99DC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81B5-7311-914E-87FB-2C4D01077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A3657-054F-1C40-ADE0-7FE052FC99DC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F81B5-7311-914E-87FB-2C4D01077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308" y="4767385"/>
            <a:ext cx="8225692" cy="146526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Baskerville Old Face"/>
                <a:cs typeface="Baskerville Old Face"/>
              </a:rPr>
              <a:t>CAE Symposium - Dance workshop</a:t>
            </a:r>
          </a:p>
          <a:p>
            <a:r>
              <a:rPr lang="en-US" b="1" dirty="0" smtClean="0">
                <a:solidFill>
                  <a:srgbClr val="C0504D"/>
                </a:solidFill>
                <a:latin typeface="Baskerville Old Face"/>
                <a:cs typeface="Baskerville Old Face"/>
              </a:rPr>
              <a:t>Oct 27, 2012</a:t>
            </a:r>
          </a:p>
          <a:p>
            <a:r>
              <a:rPr lang="en-US" b="1" dirty="0" smtClean="0">
                <a:solidFill>
                  <a:schemeClr val="accent5"/>
                </a:solidFill>
                <a:latin typeface="Baskerville Old Face"/>
                <a:cs typeface="Baskerville Old Face"/>
              </a:rPr>
              <a:t>Kristin Danko, Emily Read, Heather Peace</a:t>
            </a:r>
          </a:p>
        </p:txBody>
      </p:sp>
      <p:pic>
        <p:nvPicPr>
          <p:cNvPr id="10" name="Picture 9" descr="letterpress-dance-1-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997" y="1173240"/>
            <a:ext cx="6225403" cy="3133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ce alon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349" y="314513"/>
            <a:ext cx="5028935" cy="3970212"/>
          </a:xfrm>
          <a:prstGeom prst="rect">
            <a:avLst/>
          </a:prstGeom>
        </p:spPr>
      </p:pic>
      <p:pic>
        <p:nvPicPr>
          <p:cNvPr id="7" name="Picture 6" descr="footloose-dancin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38" y="2059173"/>
            <a:ext cx="1941931" cy="2786249"/>
          </a:xfrm>
          <a:prstGeom prst="rect">
            <a:avLst/>
          </a:prstGeom>
        </p:spPr>
      </p:pic>
      <p:pic>
        <p:nvPicPr>
          <p:cNvPr id="8" name="Picture 7" descr="Dirty-dancing-coverx-large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707" y="4679517"/>
            <a:ext cx="3619729" cy="19723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1872" y="5623870"/>
            <a:ext cx="2631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Times New Roman"/>
                <a:cs typeface="Times New Roman"/>
              </a:rPr>
              <a:t>courage</a:t>
            </a:r>
            <a:endParaRPr lang="en-US" sz="4000" i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938" y="879277"/>
            <a:ext cx="263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s</a:t>
            </a:r>
            <a:r>
              <a:rPr lang="en-US" sz="2800" dirty="0" smtClean="0">
                <a:latin typeface="Times New Roman"/>
                <a:cs typeface="Times New Roman"/>
              </a:rPr>
              <a:t>elf knowledge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apolea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391" y="707126"/>
            <a:ext cx="4196270" cy="2098135"/>
          </a:xfrm>
          <a:prstGeom prst="rect">
            <a:avLst/>
          </a:prstGeom>
        </p:spPr>
      </p:pic>
      <p:pic>
        <p:nvPicPr>
          <p:cNvPr id="6" name="Picture 5" descr="loveactually-hughgrant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02" y="4429903"/>
            <a:ext cx="3671656" cy="2114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972" y="66678"/>
            <a:ext cx="135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fun!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 rot="1047315">
            <a:off x="3659748" y="1484923"/>
            <a:ext cx="135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FUN!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 rot="670850">
            <a:off x="4707391" y="6150858"/>
            <a:ext cx="135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FUN!</a:t>
            </a:r>
            <a:endParaRPr lang="en-US" sz="2800" i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8738" y="183906"/>
            <a:ext cx="135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FUN!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 rot="21010908">
            <a:off x="7463860" y="2777839"/>
            <a:ext cx="135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fun!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 rot="20706725">
            <a:off x="217972" y="3770241"/>
            <a:ext cx="135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fun!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16" name="Picture 15" descr="flash mob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8523">
            <a:off x="4898892" y="3357054"/>
            <a:ext cx="3716392" cy="2787294"/>
          </a:xfrm>
          <a:prstGeom prst="rect">
            <a:avLst/>
          </a:prstGeom>
        </p:spPr>
      </p:pic>
      <p:pic>
        <p:nvPicPr>
          <p:cNvPr id="17" name="Picture 16" descr="2011 alta vista jumper copy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82666">
            <a:off x="1016680" y="325346"/>
            <a:ext cx="2410010" cy="3620673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Where the Hell is Matt?</a:t>
            </a:r>
            <a:endParaRPr lang="en-US" sz="4000" dirty="0"/>
          </a:p>
        </p:txBody>
      </p:sp>
      <p:pic>
        <p:nvPicPr>
          <p:cNvPr id="4" name="Picture 3" descr="matt_web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470" y="1417638"/>
            <a:ext cx="3222594" cy="4808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4471" y="450480"/>
            <a:ext cx="66157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Ontario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419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Dance is:</a:t>
            </a:r>
          </a:p>
          <a:p>
            <a:pPr lvl="1"/>
            <a:r>
              <a:rPr lang="en-US" dirty="0" smtClean="0"/>
              <a:t>expressive movement with </a:t>
            </a:r>
            <a:r>
              <a:rPr lang="en-US" dirty="0" smtClean="0">
                <a:solidFill>
                  <a:srgbClr val="9BBB59"/>
                </a:solidFill>
              </a:rPr>
              <a:t>purpose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9BBB59"/>
                </a:solidFill>
              </a:rPr>
              <a:t>form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physical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504D"/>
                </a:solidFill>
              </a:rPr>
              <a:t>non-verbal medium </a:t>
            </a:r>
            <a:r>
              <a:rPr lang="en-US" dirty="0" smtClean="0"/>
              <a:t>for learning about the self and the world</a:t>
            </a:r>
          </a:p>
          <a:p>
            <a:r>
              <a:rPr lang="en-US" dirty="0" smtClean="0"/>
              <a:t>Dance offers: </a:t>
            </a:r>
          </a:p>
          <a:p>
            <a:pPr lvl="1"/>
            <a:r>
              <a:rPr lang="en-US" dirty="0" smtClean="0"/>
              <a:t>the opportunity to participate in learning in </a:t>
            </a:r>
            <a:r>
              <a:rPr lang="en-US" dirty="0" smtClean="0">
                <a:solidFill>
                  <a:schemeClr val="accent5"/>
                </a:solidFill>
              </a:rPr>
              <a:t>kinesthetic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4BACC6"/>
                </a:solidFill>
              </a:rPr>
              <a:t>cognitive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4BACC6"/>
                </a:solidFill>
              </a:rPr>
              <a:t>imaginative </a:t>
            </a:r>
            <a:r>
              <a:rPr lang="en-US" dirty="0" smtClean="0"/>
              <a:t>ways</a:t>
            </a:r>
          </a:p>
          <a:p>
            <a:endParaRPr lang="en-US" dirty="0"/>
          </a:p>
        </p:txBody>
      </p:sp>
      <p:pic>
        <p:nvPicPr>
          <p:cNvPr id="4" name="Picture 3" descr="The Arts Clip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580" y="130337"/>
            <a:ext cx="1754474" cy="2339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720"/>
            <a:ext cx="8229600" cy="1143000"/>
          </a:xfrm>
        </p:spPr>
        <p:txBody>
          <a:bodyPr/>
          <a:lstStyle/>
          <a:p>
            <a:r>
              <a:rPr lang="en-US" dirty="0" smtClean="0"/>
              <a:t>Fundamental concepts of dance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967860"/>
          <a:ext cx="8229600" cy="35763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45920"/>
                <a:gridCol w="1374726"/>
                <a:gridCol w="1917114"/>
                <a:gridCol w="1736578"/>
                <a:gridCol w="1555262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FUNDAMENTALS OF CONCEPTS FOR GRADE 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BODY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symmetry versus asymmetry, organic versus geometric shape, angular versus curved shape,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gesture, body zones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positive versus negative space, pathways (e.g., in air, on floor)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tempo (e.g., increasing and decreasing speeds), rhythm (e.g., steady, irregular, erratic), pause,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stillness, with music, without music, duration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effort, force, quality (e.g., punch, thrust, float, collapse, wiggle, explode, vibrate)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meet/part, follow/lead, groupings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094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chemeClr val="accent3"/>
                </a:solidFill>
              </a:rPr>
              <a:t>Body, Space, Time, Energy, Relationship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With each grade, students extend and deepen understanding of these fundamental concepts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 Overall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4764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Creating and Presenting</a:t>
            </a:r>
          </a:p>
          <a:p>
            <a:endParaRPr lang="en-US" dirty="0" smtClean="0"/>
          </a:p>
          <a:p>
            <a:r>
              <a:rPr lang="en-US" dirty="0" smtClean="0"/>
              <a:t>Reflecting, Responding, and Analyzing</a:t>
            </a:r>
          </a:p>
          <a:p>
            <a:endParaRPr lang="en-US" dirty="0" smtClean="0"/>
          </a:p>
          <a:p>
            <a:r>
              <a:rPr lang="en-US" dirty="0" smtClean="0"/>
              <a:t>Exploring Forms and Cultural Contexts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	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352" y="4415693"/>
            <a:ext cx="75926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1" dirty="0" smtClean="0"/>
              <a:t>	</a:t>
            </a:r>
            <a:r>
              <a:rPr lang="en-US" sz="3000" i="1" dirty="0" smtClean="0"/>
              <a:t>Learning </a:t>
            </a:r>
            <a:r>
              <a:rPr lang="en-US" sz="3000" i="1" dirty="0" smtClean="0">
                <a:solidFill>
                  <a:srgbClr val="4BACC6"/>
                </a:solidFill>
              </a:rPr>
              <a:t>IN </a:t>
            </a:r>
            <a:r>
              <a:rPr lang="en-US" sz="3000" i="1" dirty="0" smtClean="0"/>
              <a:t>the arts</a:t>
            </a:r>
          </a:p>
          <a:p>
            <a:pPr>
              <a:buNone/>
            </a:pPr>
            <a:r>
              <a:rPr lang="en-US" sz="3000" i="1" dirty="0" smtClean="0"/>
              <a:t>				Learning </a:t>
            </a:r>
            <a:r>
              <a:rPr lang="en-US" sz="3000" i="1" dirty="0" smtClean="0">
                <a:solidFill>
                  <a:schemeClr val="accent2"/>
                </a:solidFill>
              </a:rPr>
              <a:t>ABOUT </a:t>
            </a:r>
            <a:r>
              <a:rPr lang="en-US" sz="3000" i="1" dirty="0" smtClean="0"/>
              <a:t>the arts</a:t>
            </a:r>
          </a:p>
          <a:p>
            <a:pPr>
              <a:buNone/>
            </a:pPr>
            <a:r>
              <a:rPr lang="en-US" sz="3000" i="1" dirty="0" smtClean="0"/>
              <a:t>						Learning </a:t>
            </a:r>
            <a:r>
              <a:rPr lang="en-US" sz="3000" i="1" dirty="0" smtClean="0">
                <a:solidFill>
                  <a:schemeClr val="accent3"/>
                </a:solidFill>
              </a:rPr>
              <a:t>THROUGH </a:t>
            </a:r>
            <a:r>
              <a:rPr lang="en-US" sz="3000" i="1" dirty="0" smtClean="0"/>
              <a:t>the arts</a:t>
            </a:r>
            <a:endParaRPr lang="en-US" sz="30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good news for ‘non-dancer’ teachers…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 training not recommended (e.g., ballet, Graham, Limon techniques), especially at the elementary levels</a:t>
            </a:r>
          </a:p>
          <a:p>
            <a:r>
              <a:rPr lang="en-US" dirty="0" smtClean="0"/>
              <a:t>Students encouraged to develop </a:t>
            </a:r>
            <a:r>
              <a:rPr lang="en-US" dirty="0" smtClean="0">
                <a:solidFill>
                  <a:schemeClr val="accent3"/>
                </a:solidFill>
              </a:rPr>
              <a:t>their own </a:t>
            </a:r>
            <a:r>
              <a:rPr lang="en-US" dirty="0" smtClean="0"/>
              <a:t>movement vocabularies, to create dance pieces that communicate their own feelings, ideas, and understandings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 activities in the classroom</a:t>
            </a:r>
            <a:endParaRPr lang="en-US" dirty="0"/>
          </a:p>
        </p:txBody>
      </p:sp>
      <p:pic>
        <p:nvPicPr>
          <p:cNvPr id="4" name="Picture 3" descr="dance_schools_communiti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0" y="1754888"/>
            <a:ext cx="64135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#1 – Bodies in Motion/Complimentary Freezes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253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‘Bodies in Motion’</a:t>
            </a:r>
          </a:p>
          <a:p>
            <a:pPr lvl="1"/>
            <a:r>
              <a:rPr lang="en-US" dirty="0" smtClean="0"/>
              <a:t>Exploration of different ways of moving different body parts</a:t>
            </a:r>
          </a:p>
          <a:p>
            <a:pPr lvl="1"/>
            <a:r>
              <a:rPr lang="en-US" dirty="0" smtClean="0"/>
              <a:t>Add varying levels, tempos, transitions, etc.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FF"/>
                </a:solidFill>
              </a:rPr>
              <a:t>‘Complimentary Freeze’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Students move in different pathways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On teachers signal, students form complementary freeze positions with a partner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670" y="5933774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Ophea</a:t>
            </a:r>
            <a:r>
              <a:rPr lang="en-US" sz="1600" dirty="0" smtClean="0"/>
              <a:t> Creative Movement Lesson Plans (Grade 8, Lesson 5 of 5) http://hpe.ophea.net/system/files/unit_document/2011/01/Gr8_MCAL_Mvt_Crtv_5of5_FINAL.pdf;  (Grade 8, Lesson 1 of 5) http://hpe.ophea.net/system/files/unit_document/2011/01/Gr8_MCAL_Mvt_Crtv_1of5_FINAL.pdf</a:t>
            </a:r>
          </a:p>
          <a:p>
            <a:pPr algn="r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#2 – Ball Passing</a:t>
            </a:r>
            <a:endParaRPr lang="en-US" dirty="0"/>
          </a:p>
        </p:txBody>
      </p:sp>
      <p:pic>
        <p:nvPicPr>
          <p:cNvPr id="6" name="Picture 5" descr="ball passing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99" y="1615578"/>
            <a:ext cx="2729881" cy="410228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1586" y="1642534"/>
            <a:ext cx="534241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Choreographed sequences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Units of 3 students repeatedly pass bass to one another in dynamic, numerical and geometric ways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503" y="6251279"/>
            <a:ext cx="868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Charles Mouton (1989). Nine-person precision ball passing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49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Warm-up</a:t>
            </a:r>
          </a:p>
          <a:p>
            <a:r>
              <a:rPr lang="en-US" dirty="0" smtClean="0"/>
              <a:t>Minds on</a:t>
            </a:r>
          </a:p>
          <a:p>
            <a:pPr lvl="1"/>
            <a:r>
              <a:rPr lang="en-US" dirty="0" smtClean="0"/>
              <a:t>Dance as a concept</a:t>
            </a:r>
          </a:p>
          <a:p>
            <a:pPr lvl="1"/>
            <a:r>
              <a:rPr lang="en-US" dirty="0" smtClean="0"/>
              <a:t>Dance in the curriculum</a:t>
            </a:r>
          </a:p>
          <a:p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Dance activities for the classroom</a:t>
            </a:r>
          </a:p>
          <a:p>
            <a:r>
              <a:rPr lang="en-US" dirty="0" smtClean="0"/>
              <a:t>Cool down</a:t>
            </a:r>
          </a:p>
          <a:p>
            <a:pPr lvl="1"/>
            <a:r>
              <a:rPr lang="en-US" dirty="0" smtClean="0"/>
              <a:t>Dance resources for educators</a:t>
            </a:r>
          </a:p>
          <a:p>
            <a:pPr lvl="1"/>
            <a:r>
              <a:rPr lang="en-US" dirty="0" smtClean="0"/>
              <a:t>Cool down</a:t>
            </a:r>
          </a:p>
          <a:p>
            <a:r>
              <a:rPr lang="en-US" dirty="0" smtClean="0"/>
              <a:t>Consolidation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#3 – 3 Shape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Goal is to create a movement sequence</a:t>
            </a:r>
          </a:p>
          <a:p>
            <a:r>
              <a:rPr lang="en-US" dirty="0" smtClean="0"/>
              <a:t>Group explores and make a list of Shapes and Actions</a:t>
            </a:r>
          </a:p>
          <a:p>
            <a:r>
              <a:rPr lang="en-US" dirty="0" smtClean="0"/>
              <a:t>Each dancer chooses:</a:t>
            </a:r>
          </a:p>
          <a:p>
            <a:pPr lvl="1"/>
            <a:r>
              <a:rPr lang="en-US" dirty="0" smtClean="0"/>
              <a:t>3 actions that they like (one high, medium, and low)</a:t>
            </a:r>
          </a:p>
          <a:p>
            <a:pPr lvl="1"/>
            <a:r>
              <a:rPr lang="en-US" dirty="0" smtClean="0"/>
              <a:t>2 transition movements (e.g. wiggle, swirl, roll)</a:t>
            </a:r>
          </a:p>
          <a:p>
            <a:r>
              <a:rPr lang="en-US" dirty="0" smtClean="0"/>
              <a:t>Connect actions and transitions together (e.g., Shape</a:t>
            </a:r>
            <a:r>
              <a:rPr lang="en-US" baseline="30000" dirty="0" smtClean="0"/>
              <a:t>1</a:t>
            </a:r>
            <a:r>
              <a:rPr lang="en-US" dirty="0" smtClean="0"/>
              <a:t> + Transition</a:t>
            </a:r>
            <a:r>
              <a:rPr lang="en-US" baseline="30000" dirty="0" smtClean="0"/>
              <a:t>1</a:t>
            </a:r>
            <a:r>
              <a:rPr lang="en-US" dirty="0" smtClean="0"/>
              <a:t> + Shape</a:t>
            </a:r>
            <a:r>
              <a:rPr lang="en-US" baseline="30000" dirty="0" smtClean="0"/>
              <a:t>2</a:t>
            </a:r>
            <a:r>
              <a:rPr lang="en-US" dirty="0" smtClean="0"/>
              <a:t> + Transition</a:t>
            </a:r>
            <a:r>
              <a:rPr lang="en-US" baseline="30000" dirty="0" smtClean="0"/>
              <a:t>2</a:t>
            </a:r>
            <a:r>
              <a:rPr lang="en-US" dirty="0" smtClean="0"/>
              <a:t> + Shape</a:t>
            </a:r>
            <a:r>
              <a:rPr lang="en-US" baseline="30000" dirty="0" smtClean="0"/>
              <a:t>3</a:t>
            </a:r>
            <a:r>
              <a:rPr lang="en-US" dirty="0" smtClean="0"/>
              <a:t>) </a:t>
            </a:r>
          </a:p>
          <a:p>
            <a:r>
              <a:rPr lang="en-US" dirty="0" smtClean="0"/>
              <a:t>Dancers pair; teach each other sequences, and form one combined sequence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4503" y="6251279"/>
            <a:ext cx="868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Rachel O’Brien (2012).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down - Resources</a:t>
            </a:r>
            <a:endParaRPr lang="en-US" dirty="0"/>
          </a:p>
        </p:txBody>
      </p:sp>
      <p:pic>
        <p:nvPicPr>
          <p:cNvPr id="4" name="Picture 3" descr="Books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638300"/>
            <a:ext cx="53975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AMAZING </a:t>
            </a:r>
            <a:r>
              <a:rPr lang="en-US" dirty="0" smtClean="0"/>
              <a:t>LESSON PLANS</a:t>
            </a:r>
          </a:p>
          <a:p>
            <a:pPr lvl="1"/>
            <a:r>
              <a:rPr lang="en-US" dirty="0" smtClean="0"/>
              <a:t>Creative movement</a:t>
            </a:r>
          </a:p>
          <a:p>
            <a:pPr lvl="1"/>
            <a:r>
              <a:rPr lang="en-US" dirty="0" smtClean="0"/>
              <a:t>Creative movement with equipment</a:t>
            </a:r>
          </a:p>
          <a:p>
            <a:pPr lvl="1"/>
            <a:r>
              <a:rPr lang="en-US" dirty="0" smtClean="0"/>
              <a:t>Choreographed Dance</a:t>
            </a:r>
          </a:p>
          <a:p>
            <a:r>
              <a:rPr lang="en-US" dirty="0" smtClean="0"/>
              <a:t>Extremely thorough and wonderful resources!!!</a:t>
            </a:r>
            <a:endParaRPr lang="en-US" dirty="0"/>
          </a:p>
        </p:txBody>
      </p:sp>
      <p:pic>
        <p:nvPicPr>
          <p:cNvPr id="5" name="Picture 4" descr="ophe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1" y="4482394"/>
            <a:ext cx="3344329" cy="2138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Elementary Teachers Federation of Ontario (ETFO)</a:t>
            </a:r>
            <a:endParaRPr lang="en-US" dirty="0"/>
          </a:p>
        </p:txBody>
      </p:sp>
      <p:pic>
        <p:nvPicPr>
          <p:cNvPr id="8" name="Content Placeholder 7" descr="edfo.jpeg"/>
          <p:cNvPicPr>
            <a:picLocks noGrp="1" noChangeAspect="1"/>
          </p:cNvPicPr>
          <p:nvPr>
            <p:ph idx="1"/>
          </p:nvPr>
        </p:nvPicPr>
        <p:blipFill>
          <a:blip r:embed="rId3"/>
          <a:srcRect l="-74857" r="-74857"/>
          <a:stretch>
            <a:fillRect/>
          </a:stretch>
        </p:blipFill>
        <p:spPr>
          <a:xfrm>
            <a:off x="-1807669" y="1600200"/>
            <a:ext cx="8229600" cy="4525963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267220" y="1600200"/>
            <a:ext cx="4419580" cy="500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r>
              <a:rPr lang="en-US" sz="3200" noProof="0" dirty="0" smtClean="0"/>
              <a:t>Guide full of practical </a:t>
            </a:r>
            <a:r>
              <a:rPr lang="en-US" sz="3200" dirty="0" smtClean="0"/>
              <a:t>ideas and strategies to integrate the Ontario Arts curriculum (incl. dance) into the Junior classroom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endParaRPr lang="en-US" sz="2353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Geared towards teachers with little or no teaching experience in the Arts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endParaRPr lang="en-US" sz="2353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assessment tips!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4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Council of Ontario Drama and Dance Educators</a:t>
            </a:r>
            <a:endParaRPr lang="en-US" dirty="0"/>
          </a:p>
        </p:txBody>
      </p:sp>
      <p:pic>
        <p:nvPicPr>
          <p:cNvPr id="6" name="Picture 5" descr="cod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143" y="4969919"/>
            <a:ext cx="3808490" cy="141412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9378" y="1858079"/>
            <a:ext cx="7937421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Network of Drama and Dance colleagues, artists, advocates, student teachers, etc.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Resource for drama and dance programs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Annual conference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code.on.ca</a:t>
            </a:r>
            <a:r>
              <a:rPr lang="en-US" dirty="0" smtClean="0"/>
              <a:t>/about-code</a:t>
            </a:r>
          </a:p>
          <a:p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 Alive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 smtClean="0">
              <a:solidFill>
                <a:srgbClr val="FFFFFF"/>
              </a:solidFill>
            </a:endParaRP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TONS of stuff for Students, Teachers and Parents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For Teachers: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Virtual Dance Studio to create own works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Meet the artists online index of choreographers and dancers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Access to professional dancers for student mentoring/advice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Information on how to watch and discuss dance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Hours and hours of online video dance clips and artist interviews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Arts.Alive.ca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nac_2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063" y="261389"/>
            <a:ext cx="1779737" cy="13388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Pretty Big Dig</a:t>
            </a:r>
            <a:endParaRPr lang="en-US" dirty="0"/>
          </a:p>
        </p:txBody>
      </p:sp>
      <p:pic>
        <p:nvPicPr>
          <p:cNvPr id="4" name="Picture 3" descr="pretty-big-dig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555" y="1871679"/>
            <a:ext cx="4453447" cy="3340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0167" y="6350013"/>
            <a:ext cx="823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http://www.artsalive.ca/en/dan/mediatheque/videos/videosDetails.asp?mediaID</a:t>
            </a:r>
            <a:r>
              <a:rPr lang="en-US" dirty="0" smtClean="0"/>
              <a:t>=421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Momentum Moves Canada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to encouraging participation in positive, creative and engaging activities</a:t>
            </a:r>
          </a:p>
          <a:p>
            <a:r>
              <a:rPr lang="en-US" sz="2800" dirty="0" smtClean="0"/>
              <a:t>http://</a:t>
            </a:r>
            <a:r>
              <a:rPr lang="en-US" sz="2800" dirty="0" err="1" smtClean="0"/>
              <a:t>www.momentummovescanada.blogspot.ca</a:t>
            </a:r>
            <a:r>
              <a:rPr lang="en-US" sz="2800" dirty="0" smtClean="0"/>
              <a:t>/ </a:t>
            </a:r>
            <a:endParaRPr lang="en-US" sz="2800" dirty="0"/>
          </a:p>
        </p:txBody>
      </p:sp>
      <p:pic>
        <p:nvPicPr>
          <p:cNvPr id="12" name="Picture 11" descr="Momentum_Moves_logo-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690" y="3667661"/>
            <a:ext cx="3513276" cy="1453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Dance Related TED talks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942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000" dirty="0" smtClean="0"/>
                        <a:t>The Legion of Extraordinary Dancers: In the Internet age, dance evolves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2000" dirty="0" smtClean="0"/>
                        <a:t>Ben Cameron: The true power of the performing arts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n-US" sz="2000" dirty="0" smtClean="0"/>
                        <a:t>Kenichi </a:t>
                      </a:r>
                      <a:r>
                        <a:rPr lang="en-US" sz="2000" dirty="0" err="1" smtClean="0"/>
                        <a:t>Ebina’s</a:t>
                      </a:r>
                      <a:r>
                        <a:rPr lang="en-US" sz="2000" dirty="0" smtClean="0"/>
                        <a:t> magic moves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n-US" sz="2000" dirty="0" err="1" smtClean="0"/>
                        <a:t>Mallika</a:t>
                      </a:r>
                      <a:r>
                        <a:rPr lang="en-US" sz="2000" dirty="0" smtClean="0"/>
                        <a:t> Sarabhai: Dance to change the world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en-US" sz="2000" dirty="0" err="1" smtClean="0"/>
                        <a:t>Nalini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Nadkarni</a:t>
                      </a:r>
                      <a:r>
                        <a:rPr lang="en-US" sz="2000" dirty="0" smtClean="0"/>
                        <a:t> on conserving the canopy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en-US" sz="2000" dirty="0" smtClean="0"/>
                        <a:t>Mae Jemison on teaching arts and sciences together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en-US" sz="2000" dirty="0" smtClean="0"/>
                        <a:t>Natasha </a:t>
                      </a:r>
                      <a:r>
                        <a:rPr lang="en-US" sz="2000" dirty="0" err="1" smtClean="0"/>
                        <a:t>Tasakos</a:t>
                      </a:r>
                      <a:r>
                        <a:rPr lang="en-US" sz="2000" dirty="0" smtClean="0"/>
                        <a:t>’ multimedia theatrical adventure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r>
                        <a:rPr lang="en-US" sz="2000" dirty="0" err="1" smtClean="0"/>
                        <a:t>Ananda</a:t>
                      </a:r>
                      <a:r>
                        <a:rPr lang="en-US" sz="2000" dirty="0" smtClean="0"/>
                        <a:t> Shankar </a:t>
                      </a:r>
                      <a:r>
                        <a:rPr lang="en-US" sz="2000" dirty="0" err="1" smtClean="0"/>
                        <a:t>Jayant</a:t>
                      </a:r>
                      <a:r>
                        <a:rPr lang="en-US" sz="2000" dirty="0" smtClean="0"/>
                        <a:t> fights cancer with dance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en-US" sz="2000" dirty="0" err="1" smtClean="0"/>
                        <a:t>Pilobolus</a:t>
                      </a:r>
                      <a:r>
                        <a:rPr lang="en-US" sz="2000" dirty="0" smtClean="0"/>
                        <a:t> Performs “Symbiosis”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14350" lvl="0" indent="-514350">
                        <a:lnSpc>
                          <a:spcPct val="120000"/>
                        </a:lnSpc>
                        <a:buFont typeface="+mj-lt"/>
                        <a:buAutoNum type="arabicPeriod" startAt="10"/>
                      </a:pPr>
                      <a:r>
                        <a:rPr lang="en-US" sz="2000" dirty="0" smtClean="0"/>
                        <a:t>Ken Robinson says schools kill creativity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72118" y="6371287"/>
            <a:ext cx="587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http://socialrhythms.wordpress.com/2011/06/14/ted-talks/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down - ‘Bubble gum game’</a:t>
            </a:r>
            <a:endParaRPr lang="en-US" dirty="0"/>
          </a:p>
        </p:txBody>
      </p:sp>
      <p:pic>
        <p:nvPicPr>
          <p:cNvPr id="4" name="Picture 3" descr="bubblegum-jp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17" y="1530353"/>
            <a:ext cx="60325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4358"/>
            <a:ext cx="8229600" cy="4525963"/>
          </a:xfrm>
        </p:spPr>
        <p:txBody>
          <a:bodyPr/>
          <a:lstStyle/>
          <a:p>
            <a:r>
              <a:rPr lang="en-US" dirty="0" smtClean="0"/>
              <a:t>‘Line Move’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26163"/>
            <a:ext cx="86867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Ophea</a:t>
            </a:r>
            <a:r>
              <a:rPr lang="en-US" sz="1600" dirty="0" smtClean="0"/>
              <a:t> Creative Movement Lesson Plan (Grade 7, Lesson 1 of 5) </a:t>
            </a:r>
          </a:p>
          <a:p>
            <a:pPr algn="r"/>
            <a:r>
              <a:rPr lang="en-US" sz="1600" dirty="0" smtClean="0"/>
              <a:t>http://hpe.ophea.net/system/files/unit_document/2011/01/Gr7_MCAL_Mvt_Crtv_1of5_FINAL.pdf </a:t>
            </a:r>
            <a:endParaRPr lang="en-US" sz="1600" dirty="0"/>
          </a:p>
        </p:txBody>
      </p:sp>
      <p:pic>
        <p:nvPicPr>
          <p:cNvPr id="5" name="Picture 4" descr="line movemen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716" y="2098942"/>
            <a:ext cx="4799782" cy="357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can dance teach students?</a:t>
            </a:r>
          </a:p>
          <a:p>
            <a:pPr lvl="1"/>
            <a:r>
              <a:rPr lang="en-US" dirty="0" smtClean="0"/>
              <a:t>Infinite cross-curricular linkages</a:t>
            </a:r>
          </a:p>
          <a:p>
            <a:pPr lvl="1"/>
            <a:r>
              <a:rPr lang="en-US" dirty="0" smtClean="0"/>
              <a:t>Built-in DPA</a:t>
            </a:r>
          </a:p>
          <a:p>
            <a:pPr lvl="1"/>
            <a:r>
              <a:rPr lang="en-US" dirty="0" smtClean="0"/>
              <a:t>Fun factor disguises the work of both learning and physical activity</a:t>
            </a:r>
          </a:p>
          <a:p>
            <a:pPr lvl="1"/>
            <a:r>
              <a:rPr lang="en-US" dirty="0" smtClean="0"/>
              <a:t>Fosters self esteem, courage (in self); empathy, acceptance (in others)</a:t>
            </a:r>
          </a:p>
          <a:p>
            <a:pPr lvl="1"/>
            <a:r>
              <a:rPr lang="en-US" dirty="0" smtClean="0"/>
              <a:t>Mind-body connection</a:t>
            </a:r>
          </a:p>
          <a:p>
            <a:r>
              <a:rPr lang="en-US" dirty="0" smtClean="0"/>
              <a:t>Thoughts/comments/questions?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participation!</a:t>
            </a:r>
            <a:endParaRPr lang="en-US" dirty="0"/>
          </a:p>
        </p:txBody>
      </p:sp>
      <p:pic>
        <p:nvPicPr>
          <p:cNvPr id="8" name="Picture 7" descr="Thankyouda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778004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Minds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Dance as a concept…</a:t>
            </a:r>
          </a:p>
          <a:p>
            <a:pPr lvl="1"/>
            <a:r>
              <a:rPr lang="en-US" dirty="0" smtClean="0"/>
              <a:t>What IS dance?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86" y="1939551"/>
            <a:ext cx="8623487" cy="3233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4724" y="917006"/>
            <a:ext cx="2012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Times New Roman"/>
                <a:cs typeface="Times New Roman"/>
              </a:rPr>
              <a:t>beauty</a:t>
            </a:r>
            <a:endParaRPr lang="en-US" sz="4400" i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0414" y="5476804"/>
            <a:ext cx="2012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Times New Roman"/>
                <a:cs typeface="Times New Roman"/>
              </a:rPr>
              <a:t>art</a:t>
            </a:r>
            <a:endParaRPr lang="en-US" sz="4400" i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9848" y="521223"/>
            <a:ext cx="20122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connection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 think i can Tangara Jones Tammy Nera Kyle Brown Jamie McRoberts Matthew G. Brown Jennifer Stewart Tosh Sutherland photo Daniel Alexande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549" y="161487"/>
            <a:ext cx="4812097" cy="3197783"/>
          </a:xfrm>
          <a:prstGeom prst="rect">
            <a:avLst/>
          </a:prstGeom>
        </p:spPr>
      </p:pic>
      <p:pic>
        <p:nvPicPr>
          <p:cNvPr id="4" name="Picture 3" descr="sephardic songs. israeli dancing gesture t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40" y="2407288"/>
            <a:ext cx="4708328" cy="3255140"/>
          </a:xfrm>
          <a:prstGeom prst="rect">
            <a:avLst/>
          </a:prstGeom>
        </p:spPr>
      </p:pic>
      <p:pic>
        <p:nvPicPr>
          <p:cNvPr id="10" name="Picture 9" descr="winter06-1180-belles heur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545" y="4048176"/>
            <a:ext cx="3844137" cy="2562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350" y="5662428"/>
            <a:ext cx="20122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i="1" dirty="0">
                <a:latin typeface="Times New Roman"/>
                <a:cs typeface="Times New Roman"/>
              </a:rPr>
              <a:t>h</a:t>
            </a:r>
            <a:r>
              <a:rPr lang="en-US" sz="3800" i="1" dirty="0" smtClean="0">
                <a:latin typeface="Times New Roman"/>
                <a:cs typeface="Times New Roman"/>
              </a:rPr>
              <a:t>istory</a:t>
            </a:r>
            <a:endParaRPr lang="en-US" sz="3800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6204" y="3392996"/>
            <a:ext cx="20122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/>
                <a:cs typeface="Times New Roman"/>
              </a:rPr>
              <a:t>expression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2178" y="423097"/>
            <a:ext cx="3373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/>
                <a:cs typeface="Times New Roman"/>
              </a:rPr>
              <a:t>s</a:t>
            </a:r>
            <a:r>
              <a:rPr lang="en-US" sz="4000" dirty="0" smtClean="0">
                <a:latin typeface="Times New Roman"/>
                <a:cs typeface="Times New Roman"/>
              </a:rPr>
              <a:t>ocial justice</a:t>
            </a:r>
            <a:endParaRPr lang="en-US" sz="40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CDT_WS0722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991" y="2685703"/>
            <a:ext cx="6059575" cy="4039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964" y="4014251"/>
            <a:ext cx="2723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community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2610" y="692811"/>
            <a:ext cx="2435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warmth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10" name="Picture 9" descr="archive-chronicle-cold-dance-fun-Favim.com-32454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64" y="115465"/>
            <a:ext cx="3810000" cy="3705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81209" y="1748417"/>
            <a:ext cx="20122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i="1" dirty="0" smtClean="0">
                <a:latin typeface="Times New Roman"/>
                <a:cs typeface="Times New Roman"/>
              </a:rPr>
              <a:t>humanity</a:t>
            </a:r>
            <a:endParaRPr lang="en-US" sz="3800" i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5512" y="5794557"/>
            <a:ext cx="20122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/>
                <a:cs typeface="Times New Roman"/>
              </a:rPr>
              <a:t>hope</a:t>
            </a:r>
            <a:endParaRPr lang="en-US" sz="32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ld dancer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0829">
            <a:off x="5132295" y="510261"/>
            <a:ext cx="3630971" cy="2904776"/>
          </a:xfrm>
          <a:prstGeom prst="rect">
            <a:avLst/>
          </a:prstGeom>
        </p:spPr>
      </p:pic>
      <p:pic>
        <p:nvPicPr>
          <p:cNvPr id="4" name="Picture 3" descr="dance-kid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9112">
            <a:off x="659256" y="2786280"/>
            <a:ext cx="4201545" cy="2796653"/>
          </a:xfrm>
          <a:prstGeom prst="rect">
            <a:avLst/>
          </a:prstGeom>
        </p:spPr>
      </p:pic>
      <p:pic>
        <p:nvPicPr>
          <p:cNvPr id="8" name="Picture 7" descr="cropped-pinafilm-c2a9donatawenders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727" y="4936885"/>
            <a:ext cx="6267815" cy="1805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743" y="141345"/>
            <a:ext cx="268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younger people  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693" y="6086836"/>
            <a:ext cx="2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imes New Roman"/>
                <a:cs typeface="Times New Roman"/>
              </a:rPr>
              <a:t>continuity</a:t>
            </a:r>
            <a:endParaRPr lang="en-US" sz="3600" i="1" dirty="0">
              <a:latin typeface="Times New Roman"/>
              <a:cs typeface="Times New Roman"/>
            </a:endParaRPr>
          </a:p>
        </p:txBody>
      </p:sp>
      <p:pic>
        <p:nvPicPr>
          <p:cNvPr id="14" name="Picture 13" descr="101-dancingbaby_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7062" y="758882"/>
            <a:ext cx="3282250" cy="17272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702268">
            <a:off x="5696229" y="3482240"/>
            <a:ext cx="268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older people  </a:t>
            </a:r>
            <a:endParaRPr lang="en-US" sz="28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ungarian danc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95" y="3870332"/>
            <a:ext cx="4326482" cy="2595889"/>
          </a:xfrm>
          <a:prstGeom prst="rect">
            <a:avLst/>
          </a:prstGeom>
        </p:spPr>
      </p:pic>
      <p:pic>
        <p:nvPicPr>
          <p:cNvPr id="7" name="Picture 6" descr="irish-dancing-world-championship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2836">
            <a:off x="311192" y="242274"/>
            <a:ext cx="3874903" cy="2950210"/>
          </a:xfrm>
          <a:prstGeom prst="rect">
            <a:avLst/>
          </a:prstGeom>
        </p:spPr>
      </p:pic>
      <p:pic>
        <p:nvPicPr>
          <p:cNvPr id="8" name="Picture 7" descr="flamenc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3836">
            <a:off x="4812801" y="137564"/>
            <a:ext cx="3810000" cy="4013200"/>
          </a:xfrm>
          <a:prstGeom prst="rect">
            <a:avLst/>
          </a:prstGeom>
        </p:spPr>
      </p:pic>
      <p:pic>
        <p:nvPicPr>
          <p:cNvPr id="9" name="Picture 8" descr="illbanna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30837">
            <a:off x="4505851" y="4695528"/>
            <a:ext cx="4435936" cy="16449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701847">
            <a:off x="5024017" y="4109029"/>
            <a:ext cx="20122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i</a:t>
            </a:r>
            <a:r>
              <a:rPr lang="en-US" sz="3200" dirty="0" smtClean="0">
                <a:latin typeface="Times New Roman"/>
                <a:cs typeface="Times New Roman"/>
              </a:rPr>
              <a:t>dentity</a:t>
            </a:r>
            <a:r>
              <a:rPr lang="en-US" sz="3200" i="1" dirty="0" smtClean="0">
                <a:latin typeface="Times New Roman"/>
                <a:cs typeface="Times New Roman"/>
              </a:rPr>
              <a:t> 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 rot="21069161">
            <a:off x="2336304" y="2991897"/>
            <a:ext cx="20122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i="1" dirty="0" smtClean="0">
                <a:latin typeface="Times New Roman"/>
                <a:cs typeface="Times New Roman"/>
              </a:rPr>
              <a:t>culture</a:t>
            </a:r>
            <a:endParaRPr lang="en-US" sz="38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7934</TotalTime>
  <Words>926</Words>
  <Application>Microsoft Office PowerPoint</Application>
  <PresentationFormat>On-screen Show (4:3)</PresentationFormat>
  <Paragraphs>193</Paragraphs>
  <Slides>32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Agenda</vt:lpstr>
      <vt:lpstr>Warm-up</vt:lpstr>
      <vt:lpstr>Minds on</vt:lpstr>
      <vt:lpstr>Slide 5</vt:lpstr>
      <vt:lpstr>Slide 6</vt:lpstr>
      <vt:lpstr>Slide 7</vt:lpstr>
      <vt:lpstr>Slide 8</vt:lpstr>
      <vt:lpstr>Slide 9</vt:lpstr>
      <vt:lpstr>Slide 10</vt:lpstr>
      <vt:lpstr>Slide 11</vt:lpstr>
      <vt:lpstr>Where the Hell is Matt?</vt:lpstr>
      <vt:lpstr>Ontario Curriculum</vt:lpstr>
      <vt:lpstr>Fundamental concepts of dance</vt:lpstr>
      <vt:lpstr>Dance Overall Expectations</vt:lpstr>
      <vt:lpstr>The good news for ‘non-dancer’ teachers…</vt:lpstr>
      <vt:lpstr>Dance activities in the classroom</vt:lpstr>
      <vt:lpstr>Activity #1 – Bodies in Motion/Complimentary Freezes</vt:lpstr>
      <vt:lpstr>Activity #2 – Ball Passing</vt:lpstr>
      <vt:lpstr>Activity #3 – 3 Shape Dance</vt:lpstr>
      <vt:lpstr>Cool down - Resources</vt:lpstr>
      <vt:lpstr>OPHEA</vt:lpstr>
      <vt:lpstr>Elementary Teachers Federation of Ontario (ETFO)</vt:lpstr>
      <vt:lpstr>Council of Ontario Drama and Dance Educators</vt:lpstr>
      <vt:lpstr>Arts Alive</vt:lpstr>
      <vt:lpstr>Pretty Big Dig</vt:lpstr>
      <vt:lpstr>Momentum Moves Canada</vt:lpstr>
      <vt:lpstr>10 Dance Related TED talks</vt:lpstr>
      <vt:lpstr>Cool down - ‘Bubble gum game’</vt:lpstr>
      <vt:lpstr>Consolidations</vt:lpstr>
      <vt:lpstr>Thank you for your participation!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Kristin Danko</dc:creator>
  <cp:lastModifiedBy>User</cp:lastModifiedBy>
  <cp:revision>14</cp:revision>
  <cp:lastPrinted>2012-10-26T17:00:20Z</cp:lastPrinted>
  <dcterms:created xsi:type="dcterms:W3CDTF">2012-11-03T23:22:37Z</dcterms:created>
  <dcterms:modified xsi:type="dcterms:W3CDTF">2012-11-07T04:50:16Z</dcterms:modified>
</cp:coreProperties>
</file>